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306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7" r:id="rId25"/>
    <p:sldId id="309" r:id="rId26"/>
    <p:sldId id="279" r:id="rId27"/>
    <p:sldId id="307" r:id="rId28"/>
    <p:sldId id="308" r:id="rId29"/>
    <p:sldId id="280" r:id="rId30"/>
    <p:sldId id="281" r:id="rId31"/>
    <p:sldId id="283" r:id="rId32"/>
    <p:sldId id="284" r:id="rId33"/>
    <p:sldId id="285" r:id="rId34"/>
    <p:sldId id="286" r:id="rId35"/>
    <p:sldId id="287" r:id="rId36"/>
    <p:sldId id="288" r:id="rId37"/>
    <p:sldId id="310" r:id="rId38"/>
    <p:sldId id="311" r:id="rId39"/>
    <p:sldId id="290" r:id="rId40"/>
    <p:sldId id="289" r:id="rId41"/>
    <p:sldId id="291" r:id="rId42"/>
    <p:sldId id="292" r:id="rId43"/>
    <p:sldId id="293" r:id="rId44"/>
    <p:sldId id="294" r:id="rId45"/>
    <p:sldId id="282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</p:sldIdLst>
  <p:sldSz cx="12192000" cy="6858000"/>
  <p:notesSz cx="6858000" cy="9144000"/>
  <p:embeddedFontLs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Consolas" panose="020B0609020204030204" pitchFamily="49" charset="0"/>
      <p:regular r:id="rId63"/>
      <p:bold r:id="rId64"/>
      <p:italic r:id="rId65"/>
      <p:boldItalic r:id="rId66"/>
    </p:embeddedFont>
    <p:embeddedFont>
      <p:font typeface="Helvetica" panose="020B0604020202020204" pitchFamily="34" charset="0"/>
      <p:regular r:id="rId67"/>
      <p:bold r:id="rId68"/>
      <p:italic r:id="rId69"/>
      <p:boldItalic r:id="rId70"/>
    </p:embeddedFont>
    <p:embeddedFont>
      <p:font typeface="Rockwell" panose="02060603020205020403" pitchFamily="18" charset="0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6" roundtripDataSignature="AMtx7mj84UDI425u6K01w3PJg63BMr0Q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3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4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74" Type="http://schemas.openxmlformats.org/officeDocument/2006/relationships/font" Target="fonts/font16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4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customschemas.google.com/relationships/presentationmetadata" Target="metadata"/><Relationship Id="rId7" Type="http://schemas.openxmlformats.org/officeDocument/2006/relationships/slide" Target="slides/slide6.xml"/><Relationship Id="rId71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710746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074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5839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2922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5137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9877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58182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28409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4101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89729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10272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3109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42569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44936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57773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28859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00097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73104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5935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79817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47485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26816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1344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53192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73790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39106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70110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04296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77794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679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21021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39475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14144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9358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31499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29951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76365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73136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49996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72129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26580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86828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00873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80613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7796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48307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01579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0000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8687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5313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0030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6929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2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rotWithShape="1">
            <a:blip r:embed="rId2">
              <a:alphaModFix amt="85000"/>
            </a:blip>
            <a:tile tx="0" ty="-76200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52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rotWithShape="1">
            <a:blip r:embed="rId2">
              <a:alphaModFix amt="85000"/>
            </a:blip>
            <a:tile tx="0" ty="-71755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52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rotWithShape="1">
            <a:blip r:embed="rId2">
              <a:alphaModFix amt="85000"/>
            </a:blip>
            <a:tile tx="0" ty="-70485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52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9" name="Google Shape;19;p52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rotWithShape="1">
              <a:blip r:embed="rId3">
                <a:alphaModFix/>
              </a:blip>
              <a:tile tx="0" ty="0" sx="85000" sy="85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52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52"/>
          <p:cNvSpPr txBox="1"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Font typeface="Rockwell"/>
              <a:buNone/>
              <a:defRPr sz="96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2"/>
          <p:cNvSpPr txBox="1"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70"/>
              <a:buNone/>
              <a:defRPr sz="22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7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7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700"/>
              <a:buNone/>
              <a:defRPr sz="2000"/>
            </a:lvl9pPr>
          </a:lstStyle>
          <a:p>
            <a:endParaRPr/>
          </a:p>
        </p:txBody>
      </p:sp>
      <p:sp>
        <p:nvSpPr>
          <p:cNvPr id="23" name="Google Shape;23;p52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2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2"/>
          <p:cNvSpPr txBox="1">
            <a:spLocks noGrp="1"/>
          </p:cNvSpPr>
          <p:nvPr>
            <p:ph type="sldNum" idx="12"/>
          </p:nvPr>
        </p:nvSpPr>
        <p:spPr>
          <a:xfrm>
            <a:off x="9592733" y="4289334"/>
            <a:ext cx="1193868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lvl="1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lvl="2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lvl="3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lvl="4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lvl="5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lvl="6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lvl="7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lvl="8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1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61"/>
          <p:cNvSpPr txBox="1">
            <a:spLocks noGrp="1"/>
          </p:cNvSpPr>
          <p:nvPr>
            <p:ph type="body" idx="1"/>
          </p:nvPr>
        </p:nvSpPr>
        <p:spPr>
          <a:xfrm rot="5400000">
            <a:off x="4073652" y="-882396"/>
            <a:ext cx="4050792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marL="1828800" lvl="3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marL="2286000" lvl="4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marL="2743200" lvl="5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marL="3200400" lvl="6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marL="3657600" lvl="7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marL="4114800" lvl="8" indent="-325754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>
            <a:endParaRPr/>
          </a:p>
        </p:txBody>
      </p:sp>
      <p:sp>
        <p:nvSpPr>
          <p:cNvPr id="91" name="Google Shape;91;p61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61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61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2"/>
          <p:cNvSpPr txBox="1">
            <a:spLocks noGrp="1"/>
          </p:cNvSpPr>
          <p:nvPr>
            <p:ph type="title"/>
          </p:nvPr>
        </p:nvSpPr>
        <p:spPr>
          <a:xfrm rot="5400000">
            <a:off x="7181850" y="2076450"/>
            <a:ext cx="5638800" cy="25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62"/>
          <p:cNvSpPr txBox="1">
            <a:spLocks noGrp="1"/>
          </p:cNvSpPr>
          <p:nvPr>
            <p:ph type="body" idx="1"/>
          </p:nvPr>
        </p:nvSpPr>
        <p:spPr>
          <a:xfrm rot="5400000">
            <a:off x="2000250" y="-400050"/>
            <a:ext cx="5638800" cy="75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marL="1828800" lvl="3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marL="2286000" lvl="4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marL="2743200" lvl="5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marL="3200400" lvl="6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marL="3657600" lvl="7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marL="4114800" lvl="8" indent="-325754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>
            <a:endParaRPr/>
          </a:p>
        </p:txBody>
      </p:sp>
      <p:sp>
        <p:nvSpPr>
          <p:cNvPr id="97" name="Google Shape;97;p62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62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2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3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3"/>
          <p:cNvSpPr txBox="1">
            <a:spLocks noGrp="1"/>
          </p:cNvSpPr>
          <p:nvPr>
            <p:ph type="body" idx="1"/>
          </p:nvPr>
        </p:nvSpPr>
        <p:spPr>
          <a:xfrm>
            <a:off x="1069848" y="1498600"/>
            <a:ext cx="100584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814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40"/>
              <a:buChar char="▪"/>
              <a:defRPr sz="2400"/>
            </a:lvl1pPr>
            <a:lvl2pPr marL="914400" lvl="1" indent="-3365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  <a:defRPr sz="2000"/>
            </a:lvl2pPr>
            <a:lvl3pPr marL="1371600" lvl="2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3pPr>
            <a:lvl4pPr marL="1828800" lvl="3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4pPr>
            <a:lvl5pPr marL="2286000" lvl="4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5pPr>
            <a:lvl6pPr marL="2743200" lvl="5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marL="3200400" lvl="6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marL="3657600" lvl="7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marL="4114800" lvl="8" indent="-325754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>
            <a:endParaRPr/>
          </a:p>
        </p:txBody>
      </p:sp>
      <p:sp>
        <p:nvSpPr>
          <p:cNvPr id="29" name="Google Shape;29;p53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3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3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4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rotWithShape="1">
            <a:blip r:embed="rId2">
              <a:alphaModFix amt="85000"/>
            </a:blip>
            <a:tile tx="0" ty="-70485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4"/>
          <p:cNvSpPr txBox="1"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Rockwell"/>
              <a:buNone/>
              <a:defRPr sz="8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4"/>
          <p:cNvSpPr txBox="1"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4"/>
          <p:cNvSpPr txBox="1">
            <a:spLocks noGrp="1"/>
          </p:cNvSpPr>
          <p:nvPr>
            <p:ph type="dt" idx="10"/>
          </p:nvPr>
        </p:nvSpPr>
        <p:spPr>
          <a:xfrm>
            <a:off x="8593667" y="6272784"/>
            <a:ext cx="2644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4"/>
          <p:cNvSpPr txBox="1">
            <a:spLocks noGrp="1"/>
          </p:cNvSpPr>
          <p:nvPr>
            <p:ph type="ftr" idx="11"/>
          </p:nvPr>
        </p:nvSpPr>
        <p:spPr>
          <a:xfrm>
            <a:off x="2182708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8" name="Google Shape;38;p54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39" name="Google Shape;39;p54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rotWithShape="1">
              <a:blip r:embed="rId3">
                <a:alphaModFix/>
              </a:blip>
              <a:tile tx="0" ty="0" sx="85000" sy="85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4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54"/>
          <p:cNvSpPr txBox="1">
            <a:spLocks noGrp="1"/>
          </p:cNvSpPr>
          <p:nvPr>
            <p:ph type="sldNum" idx="12"/>
          </p:nvPr>
        </p:nvSpPr>
        <p:spPr>
          <a:xfrm>
            <a:off x="843702" y="2506133"/>
            <a:ext cx="1188298" cy="720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lvl="1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lvl="2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lvl="3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lvl="4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lvl="5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lvl="6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lvl="7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lvl="8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5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5"/>
          <p:cNvSpPr txBox="1">
            <a:spLocks noGrp="1"/>
          </p:cNvSpPr>
          <p:nvPr>
            <p:ph type="body" idx="1"/>
          </p:nvPr>
        </p:nvSpPr>
        <p:spPr>
          <a:xfrm>
            <a:off x="1069848" y="2194560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marL="2743200" lvl="5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marL="3200400" lvl="6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marL="3657600" lvl="7" indent="-31495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marL="4114800" lvl="8" indent="-314959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>
            <a:endParaRPr/>
          </a:p>
        </p:txBody>
      </p:sp>
      <p:sp>
        <p:nvSpPr>
          <p:cNvPr id="45" name="Google Shape;45;p55"/>
          <p:cNvSpPr txBox="1">
            <a:spLocks noGrp="1"/>
          </p:cNvSpPr>
          <p:nvPr>
            <p:ph type="body" idx="2"/>
          </p:nvPr>
        </p:nvSpPr>
        <p:spPr>
          <a:xfrm>
            <a:off x="6364224" y="2194560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marL="2743200" lvl="5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marL="3200400" lvl="6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marL="3657600" lvl="7" indent="-31495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marL="4114800" lvl="8" indent="-314959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>
            <a:endParaRPr/>
          </a:p>
        </p:txBody>
      </p:sp>
      <p:sp>
        <p:nvSpPr>
          <p:cNvPr id="46" name="Google Shape;46;p55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5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5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6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6"/>
          <p:cNvSpPr txBox="1"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 b="1">
                <a:solidFill>
                  <a:srgbClr val="9E361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56"/>
          <p:cNvSpPr txBox="1">
            <a:spLocks noGrp="1"/>
          </p:cNvSpPr>
          <p:nvPr>
            <p:ph type="body" idx="2"/>
          </p:nvPr>
        </p:nvSpPr>
        <p:spPr>
          <a:xfrm>
            <a:off x="1069848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marL="2743200" lvl="5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marL="3200400" lvl="6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marL="3657600" lvl="7" indent="-31495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marL="4114800" lvl="8" indent="-314959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>
            <a:endParaRPr/>
          </a:p>
        </p:txBody>
      </p:sp>
      <p:sp>
        <p:nvSpPr>
          <p:cNvPr id="53" name="Google Shape;53;p56"/>
          <p:cNvSpPr txBox="1">
            <a:spLocks noGrp="1"/>
          </p:cNvSpPr>
          <p:nvPr>
            <p:ph type="body" idx="3"/>
          </p:nvPr>
        </p:nvSpPr>
        <p:spPr>
          <a:xfrm>
            <a:off x="6364224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 b="1">
                <a:solidFill>
                  <a:srgbClr val="9E361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56"/>
          <p:cNvSpPr txBox="1">
            <a:spLocks noGrp="1"/>
          </p:cNvSpPr>
          <p:nvPr>
            <p:ph type="body" idx="4"/>
          </p:nvPr>
        </p:nvSpPr>
        <p:spPr>
          <a:xfrm>
            <a:off x="6364224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marL="2743200" lvl="5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marL="3200400" lvl="6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marL="3657600" lvl="7" indent="-31495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marL="4114800" lvl="8" indent="-314959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>
            <a:endParaRPr/>
          </a:p>
        </p:txBody>
      </p:sp>
      <p:sp>
        <p:nvSpPr>
          <p:cNvPr id="55" name="Google Shape;55;p56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6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6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7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7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7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57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8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58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8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9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rotWithShape="1">
            <a:blip r:embed="rId2">
              <a:alphaModFix amt="60000"/>
            </a:blip>
            <a:tile tx="0" ty="-70485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9"/>
          <p:cNvSpPr txBox="1"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ckwell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9"/>
          <p:cNvSpPr txBox="1">
            <a:spLocks noGrp="1"/>
          </p:cNvSpPr>
          <p:nvPr>
            <p:ph type="body" idx="1"/>
          </p:nvPr>
        </p:nvSpPr>
        <p:spPr>
          <a:xfrm>
            <a:off x="838200" y="685800"/>
            <a:ext cx="6711696" cy="502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marL="2743200" lvl="5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marL="3200400" lvl="6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marL="3657600" lvl="7" indent="-31495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marL="4114800" lvl="8" indent="-314959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>
            <a:endParaRPr/>
          </a:p>
        </p:txBody>
      </p:sp>
      <p:sp>
        <p:nvSpPr>
          <p:cNvPr id="71" name="Google Shape;71;p59"/>
          <p:cNvSpPr txBox="1">
            <a:spLocks noGrp="1"/>
          </p:cNvSpPr>
          <p:nvPr>
            <p:ph type="body" idx="2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9E361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2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5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765"/>
              <a:buNone/>
              <a:defRPr sz="900"/>
            </a:lvl9pPr>
          </a:lstStyle>
          <a:p>
            <a:endParaRPr/>
          </a:p>
        </p:txBody>
      </p:sp>
      <p:sp>
        <p:nvSpPr>
          <p:cNvPr id="72" name="Google Shape;72;p59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9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4" name="Google Shape;74;p59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5" name="Google Shape;75;p5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3">
                <a:alphaModFix/>
              </a:blip>
              <a:tile tx="50800" ty="0" sx="85000" sy="85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59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rotWithShape="1">
            <a:blip r:embed="rId2">
              <a:alphaModFix amt="60000"/>
            </a:blip>
            <a:tile tx="0" ty="-70485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60"/>
          <p:cNvSpPr txBox="1"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ckwell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60"/>
          <p:cNvSpPr>
            <a:spLocks noGrp="1"/>
          </p:cNvSpPr>
          <p:nvPr>
            <p:ph type="pic" idx="2"/>
          </p:nvPr>
        </p:nvSpPr>
        <p:spPr>
          <a:xfrm>
            <a:off x="0" y="0"/>
            <a:ext cx="8303740" cy="6858000"/>
          </a:xfrm>
          <a:prstGeom prst="rect">
            <a:avLst/>
          </a:prstGeom>
          <a:solidFill>
            <a:srgbClr val="E1DFDF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272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238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204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7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82" name="Google Shape;82;p60"/>
          <p:cNvSpPr txBox="1">
            <a:spLocks noGrp="1"/>
          </p:cNvSpPr>
          <p:nvPr>
            <p:ph type="body" idx="1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9E361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2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5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765"/>
              <a:buNone/>
              <a:defRPr sz="900"/>
            </a:lvl9pPr>
          </a:lstStyle>
          <a:p>
            <a:endParaRPr/>
          </a:p>
        </p:txBody>
      </p:sp>
      <p:sp>
        <p:nvSpPr>
          <p:cNvPr id="83" name="Google Shape;83;p60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4" name="Google Shape;84;p60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5" name="Google Shape;85;p60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3">
                <a:alphaModFix/>
              </a:blip>
              <a:tile tx="50800" ty="0" sx="85000" sy="85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0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1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  <a:defRPr sz="5400" b="0" i="0" u="none" strike="noStrike" cap="none">
                <a:latin typeface="Rockwell"/>
                <a:ea typeface="Rockwell"/>
                <a:cs typeface="Rockwell"/>
                <a:sym typeface="Rockwel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51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65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2575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1495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14959" algn="l" rtl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8" name="Google Shape;8;p51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9" name="Google Shape;9;p51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grpSp>
        <p:nvGrpSpPr>
          <p:cNvPr id="10" name="Google Shape;10;p51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1" name="Google Shape;11;p51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13">
                <a:alphaModFix/>
              </a:blip>
              <a:tile tx="50800" ty="0" sx="85000" sy="85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51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3;p51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electronics.stackexchange.com/questions/86207/atmega8-why-do-vcc-and-avcc-have-to-be-connected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www.avrfreaks.net/forum/pos-differential-input-neg-differential-input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"/>
          <p:cNvSpPr txBox="1">
            <a:spLocks noGrp="1"/>
          </p:cNvSpPr>
          <p:nvPr>
            <p:ph type="ctrTitle"/>
          </p:nvPr>
        </p:nvSpPr>
        <p:spPr>
          <a:xfrm>
            <a:off x="785612" y="1432223"/>
            <a:ext cx="10483402" cy="3035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Font typeface="Rockwell"/>
              <a:buNone/>
            </a:pPr>
            <a:r>
              <a:rPr lang="en-US" dirty="0"/>
              <a:t>USING ADC IN ATMEGA32</a:t>
            </a:r>
            <a:endParaRPr dirty="0"/>
          </a:p>
        </p:txBody>
      </p:sp>
      <p:sp>
        <p:nvSpPr>
          <p:cNvPr id="105" name="Google Shape;105;p1"/>
          <p:cNvSpPr txBox="1">
            <a:spLocks noGrp="1"/>
          </p:cNvSpPr>
          <p:nvPr>
            <p:ph type="subTitle" idx="1"/>
          </p:nvPr>
        </p:nvSpPr>
        <p:spPr>
          <a:xfrm>
            <a:off x="2188085" y="4787151"/>
            <a:ext cx="6400800" cy="1290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720"/>
              <a:buFont typeface="Arial"/>
              <a:buNone/>
            </a:pPr>
            <a:r>
              <a:rPr lang="en-US" sz="2400" i="0" u="none" strike="noStrike" cap="none" dirty="0">
                <a:solidFill>
                  <a:schemeClr val="accent2"/>
                </a:solidFill>
                <a:latin typeface="Rockwell" panose="02060603020205020403" pitchFamily="18" charset="0"/>
                <a:ea typeface="Eater"/>
                <a:cs typeface="Eater"/>
                <a:sym typeface="Eater"/>
              </a:rPr>
              <a:t>CSE 315</a:t>
            </a:r>
            <a:endParaRPr sz="1800" dirty="0">
              <a:solidFill>
                <a:schemeClr val="accent2"/>
              </a:solidFill>
              <a:latin typeface="Rockwell" panose="02060603020205020403" pitchFamily="18" charset="0"/>
              <a:ea typeface="Eater"/>
              <a:cs typeface="Eater"/>
              <a:sym typeface="Eater"/>
            </a:endParaRPr>
          </a:p>
          <a:p>
            <a:pPr marL="0" indent="0" algn="ctr">
              <a:spcBef>
                <a:spcPts val="640"/>
              </a:spcBef>
              <a:buClr>
                <a:srgbClr val="888888"/>
              </a:buClr>
              <a:buSzPts val="2720"/>
            </a:pPr>
            <a:r>
              <a:rPr lang="en-US" sz="1800" i="0" u="none" strike="noStrike" cap="none" dirty="0">
                <a:solidFill>
                  <a:schemeClr val="accent2"/>
                </a:solidFill>
                <a:latin typeface="Rockwell" panose="02060603020205020403" pitchFamily="18" charset="0"/>
                <a:ea typeface="Eater"/>
                <a:cs typeface="Eater"/>
                <a:sym typeface="Eater"/>
              </a:rPr>
              <a:t>Courtesy: </a:t>
            </a:r>
            <a:r>
              <a:rPr lang="en-US" sz="1800" dirty="0">
                <a:solidFill>
                  <a:schemeClr val="accent2"/>
                </a:solidFill>
                <a:latin typeface="Rockwell" panose="02060603020205020403" pitchFamily="18" charset="0"/>
                <a:ea typeface="Eater"/>
                <a:cs typeface="Eater"/>
                <a:sym typeface="Eater"/>
              </a:rPr>
              <a:t>Muhammad Ali </a:t>
            </a:r>
            <a:r>
              <a:rPr lang="en-US" sz="1800" dirty="0" err="1">
                <a:solidFill>
                  <a:schemeClr val="accent2"/>
                </a:solidFill>
                <a:latin typeface="Rockwell" panose="02060603020205020403" pitchFamily="18" charset="0"/>
                <a:ea typeface="Eater"/>
                <a:cs typeface="Eater"/>
                <a:sym typeface="Eater"/>
              </a:rPr>
              <a:t>Nayeem</a:t>
            </a:r>
            <a:r>
              <a:rPr lang="en-US" sz="1800" i="0" u="none" strike="noStrike" cap="none" dirty="0">
                <a:solidFill>
                  <a:schemeClr val="accent2"/>
                </a:solidFill>
                <a:latin typeface="Rockwell" panose="02060603020205020403" pitchFamily="18" charset="0"/>
                <a:ea typeface="Eater"/>
                <a:cs typeface="Eater"/>
                <a:sym typeface="Eater"/>
              </a:rPr>
              <a:t>, Azad </a:t>
            </a:r>
            <a:r>
              <a:rPr lang="en-US" sz="1800" i="0" u="none" strike="noStrike" cap="none" dirty="0" err="1">
                <a:solidFill>
                  <a:schemeClr val="accent2"/>
                </a:solidFill>
                <a:latin typeface="Rockwell" panose="02060603020205020403" pitchFamily="18" charset="0"/>
                <a:ea typeface="Eater"/>
                <a:cs typeface="Eater"/>
                <a:sym typeface="Eater"/>
              </a:rPr>
              <a:t>Abdus</a:t>
            </a:r>
            <a:r>
              <a:rPr lang="en-US" sz="1800" dirty="0">
                <a:solidFill>
                  <a:schemeClr val="accent2"/>
                </a:solidFill>
                <a:latin typeface="Rockwell" panose="02060603020205020403" pitchFamily="18" charset="0"/>
                <a:ea typeface="Eater"/>
                <a:cs typeface="Eater"/>
                <a:sym typeface="Eater"/>
              </a:rPr>
              <a:t> Salam, Md. </a:t>
            </a:r>
            <a:r>
              <a:rPr lang="en-US" sz="1800" dirty="0" err="1">
                <a:solidFill>
                  <a:schemeClr val="accent2"/>
                </a:solidFill>
                <a:latin typeface="Rockwell" panose="02060603020205020403" pitchFamily="18" charset="0"/>
                <a:ea typeface="Eater"/>
                <a:cs typeface="Eater"/>
                <a:sym typeface="Eater"/>
              </a:rPr>
              <a:t>Iftekharul</a:t>
            </a:r>
            <a:r>
              <a:rPr lang="en-US" sz="1800" dirty="0">
                <a:solidFill>
                  <a:schemeClr val="accent2"/>
                </a:solidFill>
                <a:latin typeface="Rockwell" panose="02060603020205020403" pitchFamily="18" charset="0"/>
                <a:ea typeface="Eater"/>
                <a:cs typeface="Eater"/>
                <a:sym typeface="Eater"/>
              </a:rPr>
              <a:t> Islam </a:t>
            </a:r>
            <a:r>
              <a:rPr lang="en-US" sz="1800" dirty="0" err="1">
                <a:solidFill>
                  <a:schemeClr val="accent2"/>
                </a:solidFill>
                <a:latin typeface="Rockwell" panose="02060603020205020403" pitchFamily="18" charset="0"/>
                <a:ea typeface="Eater"/>
                <a:cs typeface="Eater"/>
                <a:sym typeface="Eater"/>
              </a:rPr>
              <a:t>Sakib</a:t>
            </a:r>
            <a:endParaRPr sz="1800" i="0" u="none" strike="noStrike" cap="none" dirty="0">
              <a:solidFill>
                <a:schemeClr val="accent2"/>
              </a:solidFill>
              <a:latin typeface="Rockwell" panose="02060603020205020403" pitchFamily="18" charset="0"/>
              <a:ea typeface="Eater"/>
              <a:cs typeface="Eater"/>
              <a:sym typeface="Ea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 sz="4400" dirty="0"/>
              <a:t>QUANTIZING THE SAMPLED SIGNAL</a:t>
            </a:r>
            <a:endParaRPr sz="4400" dirty="0"/>
          </a:p>
        </p:txBody>
      </p:sp>
      <p:pic>
        <p:nvPicPr>
          <p:cNvPr id="156" name="Google Shape;156;p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374646" y="1222074"/>
            <a:ext cx="9119181" cy="56359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045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 sz="4400" dirty="0"/>
              <a:t>QUANTIZING THE SAMPLED SIGNAL</a:t>
            </a:r>
            <a:endParaRPr sz="4400" dirty="0"/>
          </a:p>
        </p:txBody>
      </p:sp>
      <p:pic>
        <p:nvPicPr>
          <p:cNvPr id="164" name="Google Shape;16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12525"/>
            <a:ext cx="7929009" cy="5544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42283" y="4267419"/>
            <a:ext cx="5655813" cy="1347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1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 sz="4400" dirty="0"/>
              <a:t>QUANTIZING THE SAMPLED SIGNAL</a:t>
            </a:r>
            <a:endParaRPr sz="4400" dirty="0"/>
          </a:p>
        </p:txBody>
      </p:sp>
      <p:pic>
        <p:nvPicPr>
          <p:cNvPr id="172" name="Google Shape;17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9848" y="1196314"/>
            <a:ext cx="8727295" cy="560981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9386047" y="4652682"/>
            <a:ext cx="1810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5v / 8 = 0.625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746848" y="5911475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720964" y="5296265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46848" y="4820584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010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720964" y="4205202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011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90248" y="3670879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45424" y="1879464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2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8-BIT ADC</a:t>
            </a:r>
            <a:endParaRPr/>
          </a:p>
        </p:txBody>
      </p:sp>
      <p:sp>
        <p:nvSpPr>
          <p:cNvPr id="178" name="Google Shape;178;p12"/>
          <p:cNvSpPr txBox="1">
            <a:spLocks noGrp="1"/>
          </p:cNvSpPr>
          <p:nvPr>
            <p:ph type="body" idx="1"/>
          </p:nvPr>
        </p:nvSpPr>
        <p:spPr>
          <a:xfrm>
            <a:off x="1069848" y="1498600"/>
            <a:ext cx="100584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533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40"/>
              <a:buNone/>
            </a:pPr>
            <a:endParaRPr/>
          </a:p>
        </p:txBody>
      </p:sp>
      <p:pic>
        <p:nvPicPr>
          <p:cNvPr id="179" name="Google Shape;17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2305" y="1224643"/>
            <a:ext cx="11609695" cy="5377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EXAMPLE</a:t>
            </a:r>
            <a:endParaRPr/>
          </a:p>
        </p:txBody>
      </p:sp>
      <p:pic>
        <p:nvPicPr>
          <p:cNvPr id="185" name="Google Shape;185;p1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44090" y="2253803"/>
            <a:ext cx="10104904" cy="1867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9848" y="1498600"/>
            <a:ext cx="9582251" cy="755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4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A QUESTION</a:t>
            </a:r>
            <a:endParaRPr/>
          </a:p>
        </p:txBody>
      </p:sp>
      <p:sp>
        <p:nvSpPr>
          <p:cNvPr id="192" name="Google Shape;192;p14"/>
          <p:cNvSpPr txBox="1">
            <a:spLocks noGrp="1"/>
          </p:cNvSpPr>
          <p:nvPr>
            <p:ph type="body" idx="1"/>
          </p:nvPr>
        </p:nvSpPr>
        <p:spPr>
          <a:xfrm>
            <a:off x="1069848" y="1498600"/>
            <a:ext cx="100584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What is the difference between an ADC and a digital input pin?</a:t>
            </a:r>
            <a:endParaRPr/>
          </a:p>
        </p:txBody>
      </p:sp>
      <p:pic>
        <p:nvPicPr>
          <p:cNvPr id="193" name="Google Shape;19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5973" y="2235021"/>
            <a:ext cx="3486150" cy="41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THE ADC IN ATMEGA32</a:t>
            </a:r>
            <a:endParaRPr/>
          </a:p>
        </p:txBody>
      </p:sp>
      <p:sp>
        <p:nvSpPr>
          <p:cNvPr id="199" name="Google Shape;199;p15"/>
          <p:cNvSpPr txBox="1">
            <a:spLocks noGrp="1"/>
          </p:cNvSpPr>
          <p:nvPr>
            <p:ph type="body" idx="1"/>
          </p:nvPr>
        </p:nvSpPr>
        <p:spPr>
          <a:xfrm>
            <a:off x="1069848" y="1498600"/>
            <a:ext cx="100584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40"/>
              <a:buChar char="▪"/>
            </a:pPr>
            <a:r>
              <a:rPr lang="en-US" dirty="0"/>
              <a:t>The ADC has a 10-bit resolution.</a:t>
            </a:r>
            <a:endParaRPr dirty="0"/>
          </a:p>
          <a:p>
            <a:pPr marL="45720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</a:pPr>
            <a:r>
              <a:rPr lang="en-US" dirty="0"/>
              <a:t>The binary output has n = 10 bits</a:t>
            </a:r>
            <a:endParaRPr dirty="0"/>
          </a:p>
          <a:p>
            <a:pPr marL="18288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40"/>
              <a:buChar char="▪"/>
            </a:pPr>
            <a:r>
              <a:rPr lang="en-US" dirty="0"/>
              <a:t>The ADC has 8 input channels</a:t>
            </a:r>
            <a:endParaRPr dirty="0"/>
          </a:p>
          <a:p>
            <a:pPr marL="45720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</a:pPr>
            <a:r>
              <a:rPr lang="en-US" dirty="0"/>
              <a:t>Analogue input can come from </a:t>
            </a:r>
            <a:r>
              <a:rPr lang="en-US" dirty="0">
                <a:solidFill>
                  <a:srgbClr val="FF0000"/>
                </a:solidFill>
              </a:rPr>
              <a:t>8 different sources</a:t>
            </a:r>
            <a:endParaRPr dirty="0"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 dirty="0"/>
              <a:t>However, it performs conversion on </a:t>
            </a:r>
            <a:r>
              <a:rPr lang="en-US" dirty="0">
                <a:solidFill>
                  <a:srgbClr val="FF0000"/>
                </a:solidFill>
              </a:rPr>
              <a:t>only one channel </a:t>
            </a:r>
            <a:r>
              <a:rPr lang="en-US" dirty="0"/>
              <a:t>at a time</a:t>
            </a:r>
            <a:endParaRPr dirty="0"/>
          </a:p>
          <a:p>
            <a:pPr marL="18288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40"/>
              <a:buChar char="▪"/>
            </a:pPr>
            <a:r>
              <a:rPr lang="en-US" dirty="0"/>
              <a:t>If default reference voltage </a:t>
            </a:r>
            <a:r>
              <a:rPr lang="en-US" dirty="0" err="1"/>
              <a:t>V</a:t>
            </a:r>
            <a:r>
              <a:rPr lang="en-US" baseline="-25000" dirty="0" err="1"/>
              <a:t>ref</a:t>
            </a:r>
            <a:r>
              <a:rPr lang="en-US" dirty="0"/>
              <a:t> = 5V is used</a:t>
            </a:r>
            <a:endParaRPr dirty="0"/>
          </a:p>
          <a:p>
            <a:pPr marL="45720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</a:pPr>
            <a:r>
              <a:rPr lang="en-US" dirty="0"/>
              <a:t>step size: 5 V/1024 = 4.88mV</a:t>
            </a:r>
            <a:endParaRPr dirty="0"/>
          </a:p>
          <a:p>
            <a:pPr marL="18288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40"/>
              <a:buChar char="▪"/>
            </a:pPr>
            <a:r>
              <a:rPr lang="en-US" dirty="0"/>
              <a:t>The clock rate of the ADC can be different from the CPU clock rate</a:t>
            </a:r>
            <a:endParaRPr dirty="0"/>
          </a:p>
          <a:p>
            <a:pPr marL="45720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</a:pPr>
            <a:r>
              <a:rPr lang="en-US" dirty="0"/>
              <a:t>One ADC conversion takes 13 ADC cycles</a:t>
            </a:r>
            <a:endParaRPr dirty="0"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 dirty="0"/>
              <a:t>An ADC </a:t>
            </a:r>
            <a:r>
              <a:rPr lang="en-US" dirty="0" err="1"/>
              <a:t>prescaler</a:t>
            </a:r>
            <a:r>
              <a:rPr lang="en-US" dirty="0"/>
              <a:t> will decide the ADC clock rate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26739" y="721218"/>
            <a:ext cx="7652381" cy="6136782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6"/>
          <p:cNvSpPr txBox="1">
            <a:spLocks noGrp="1"/>
          </p:cNvSpPr>
          <p:nvPr>
            <p:ph type="title"/>
          </p:nvPr>
        </p:nvSpPr>
        <p:spPr>
          <a:xfrm>
            <a:off x="307848" y="152938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 dirty="0"/>
              <a:t>RELEVANT PINS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7"/>
          <p:cNvSpPr txBox="1">
            <a:spLocks noGrp="1"/>
          </p:cNvSpPr>
          <p:nvPr>
            <p:ph type="title"/>
          </p:nvPr>
        </p:nvSpPr>
        <p:spPr>
          <a:xfrm>
            <a:off x="102543" y="2637926"/>
            <a:ext cx="2156563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 sz="3600" dirty="0"/>
              <a:t>BLOCK DIAGRAM</a:t>
            </a:r>
            <a:endParaRPr sz="3600" dirty="0"/>
          </a:p>
        </p:txBody>
      </p:sp>
      <p:grpSp>
        <p:nvGrpSpPr>
          <p:cNvPr id="6" name="Group 5"/>
          <p:cNvGrpSpPr/>
          <p:nvPr/>
        </p:nvGrpSpPr>
        <p:grpSpPr>
          <a:xfrm>
            <a:off x="2528616" y="162374"/>
            <a:ext cx="9591666" cy="6524856"/>
            <a:chOff x="2600334" y="162374"/>
            <a:chExt cx="9591666" cy="6524856"/>
          </a:xfrm>
        </p:grpSpPr>
        <p:pic>
          <p:nvPicPr>
            <p:cNvPr id="211" name="Google Shape;211;p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00334" y="162374"/>
              <a:ext cx="9591666" cy="65248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TextBox 3"/>
            <p:cNvSpPr txBox="1"/>
            <p:nvPr/>
          </p:nvSpPr>
          <p:spPr>
            <a:xfrm>
              <a:off x="2850775" y="1539104"/>
              <a:ext cx="968190" cy="313764"/>
            </a:xfrm>
            <a:prstGeom prst="rect">
              <a:avLst/>
            </a:prstGeom>
            <a:solidFill>
              <a:srgbClr val="00CC65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ADMUX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482353" y="255496"/>
              <a:ext cx="1120586" cy="307777"/>
            </a:xfrm>
            <a:prstGeom prst="rect">
              <a:avLst/>
            </a:prstGeom>
            <a:solidFill>
              <a:srgbClr val="00CC65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ADCSRA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8919882" y="5641648"/>
            <a:ext cx="2922494" cy="738664"/>
          </a:xfrm>
          <a:prstGeom prst="rect">
            <a:avLst/>
          </a:prstGeom>
          <a:solidFill>
            <a:srgbClr val="00CC65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Helvetica" panose="020B0604020202020204" pitchFamily="34" charset="0"/>
              </a:rPr>
              <a:t>A Sample and Hold circuit</a:t>
            </a:r>
            <a:r>
              <a:rPr lang="en-US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Making sure input voltage is constant during conversion</a:t>
            </a:r>
          </a:p>
        </p:txBody>
      </p:sp>
      <p:cxnSp>
        <p:nvCxnSpPr>
          <p:cNvPr id="11" name="Straight Arrow Connector 10"/>
          <p:cNvCxnSpPr>
            <a:stCxn id="7" idx="0"/>
          </p:cNvCxnSpPr>
          <p:nvPr/>
        </p:nvCxnSpPr>
        <p:spPr>
          <a:xfrm flipH="1" flipV="1">
            <a:off x="9009529" y="3666565"/>
            <a:ext cx="1371600" cy="1975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MAIN ASPECTS</a:t>
            </a:r>
            <a:endParaRPr/>
          </a:p>
        </p:txBody>
      </p:sp>
      <p:sp>
        <p:nvSpPr>
          <p:cNvPr id="219" name="Google Shape;219;p18"/>
          <p:cNvSpPr txBox="1">
            <a:spLocks noGrp="1"/>
          </p:cNvSpPr>
          <p:nvPr>
            <p:ph type="body" idx="1"/>
          </p:nvPr>
        </p:nvSpPr>
        <p:spPr>
          <a:xfrm>
            <a:off x="1069848" y="1498600"/>
            <a:ext cx="100584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40"/>
              <a:buChar char="▪"/>
            </a:pPr>
            <a:r>
              <a:rPr lang="en-US" dirty="0"/>
              <a:t>What are the relevant ADC registers?</a:t>
            </a:r>
            <a:endParaRPr dirty="0"/>
          </a:p>
          <a:p>
            <a:pPr marL="45720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</a:pPr>
            <a:r>
              <a:rPr lang="en-US" dirty="0"/>
              <a:t>ADMUX</a:t>
            </a:r>
            <a:endParaRPr dirty="0"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 dirty="0"/>
              <a:t>ADCH</a:t>
            </a:r>
            <a:r>
              <a:rPr lang="en-US"/>
              <a:t>/ADCL (ADC)</a:t>
            </a:r>
            <a:endParaRPr dirty="0"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 dirty="0"/>
              <a:t>ADCSRA</a:t>
            </a:r>
            <a:endParaRPr dirty="0"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 dirty="0">
                <a:solidFill>
                  <a:srgbClr val="FF0000"/>
                </a:solidFill>
              </a:rPr>
              <a:t>SFIOR</a:t>
            </a:r>
            <a:endParaRPr dirty="0">
              <a:solidFill>
                <a:srgbClr val="FF0000"/>
              </a:solidFill>
            </a:endParaRPr>
          </a:p>
          <a:p>
            <a:pPr marL="18288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40"/>
              <a:buChar char="▪"/>
            </a:pPr>
            <a:r>
              <a:rPr lang="en-US" dirty="0"/>
              <a:t>What are the steps to use the ADC?</a:t>
            </a:r>
            <a:endParaRPr dirty="0"/>
          </a:p>
          <a:p>
            <a:pPr marL="18288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40"/>
              <a:buChar char="▪"/>
            </a:pPr>
            <a:r>
              <a:rPr lang="en-US" dirty="0"/>
              <a:t>How to use ADC interrupt?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LEARNING OBJECTIVE</a:t>
            </a:r>
            <a:endParaRPr/>
          </a:p>
        </p:txBody>
      </p:sp>
      <p:sp>
        <p:nvSpPr>
          <p:cNvPr id="111" name="Google Shape;111;p2"/>
          <p:cNvSpPr txBox="1">
            <a:spLocks noGrp="1"/>
          </p:cNvSpPr>
          <p:nvPr>
            <p:ph type="body" idx="1"/>
          </p:nvPr>
        </p:nvSpPr>
        <p:spPr>
          <a:xfrm>
            <a:off x="1069848" y="1498600"/>
            <a:ext cx="100584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Why do we need ADC?</a:t>
            </a:r>
            <a:endParaRPr/>
          </a:p>
          <a:p>
            <a:pPr marL="18288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What is ADC?</a:t>
            </a:r>
            <a:endParaRPr/>
          </a:p>
          <a:p>
            <a:pPr marL="18288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ADC in ATmega32</a:t>
            </a:r>
            <a:endParaRPr/>
          </a:p>
          <a:p>
            <a:pPr marL="18288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A simple example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9"/>
          <p:cNvSpPr txBox="1">
            <a:spLocks noGrp="1"/>
          </p:cNvSpPr>
          <p:nvPr>
            <p:ph type="title"/>
          </p:nvPr>
        </p:nvSpPr>
        <p:spPr>
          <a:xfrm>
            <a:off x="1069847" y="484632"/>
            <a:ext cx="1067221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ckwell"/>
              <a:buNone/>
            </a:pPr>
            <a:r>
              <a:rPr lang="en-US" sz="3200" dirty="0"/>
              <a:t>ADC MULTIPLEXER SELECTION REGISTER (ADMUX)</a:t>
            </a:r>
            <a:endParaRPr sz="3200" dirty="0"/>
          </a:p>
        </p:txBody>
      </p:sp>
      <p:pic>
        <p:nvPicPr>
          <p:cNvPr id="225" name="Google Shape;225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2324" y="1914931"/>
            <a:ext cx="11549733" cy="2877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231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06186" y="2164230"/>
            <a:ext cx="8951144" cy="4227606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0"/>
          <p:cNvSpPr txBox="1">
            <a:spLocks noGrp="1"/>
          </p:cNvSpPr>
          <p:nvPr>
            <p:ph type="title"/>
          </p:nvPr>
        </p:nvSpPr>
        <p:spPr>
          <a:xfrm>
            <a:off x="606186" y="944999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 sz="2800" dirty="0"/>
              <a:t>SELECTING REFERENCE VOLTAGE V</a:t>
            </a:r>
            <a:r>
              <a:rPr lang="en-US" sz="2800" baseline="-25000" dirty="0"/>
              <a:t>REF</a:t>
            </a:r>
            <a:endParaRPr sz="2800" baseline="-25000" dirty="0"/>
          </a:p>
        </p:txBody>
      </p:sp>
      <p:sp>
        <p:nvSpPr>
          <p:cNvPr id="2" name="Rectangle 1"/>
          <p:cNvSpPr/>
          <p:nvPr/>
        </p:nvSpPr>
        <p:spPr>
          <a:xfrm>
            <a:off x="935377" y="4969151"/>
            <a:ext cx="67025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AVCC must not differ more than ±0.3V from V</a:t>
            </a:r>
            <a:r>
              <a:rPr lang="en-US" sz="1050" b="1" dirty="0">
                <a:latin typeface="Calibri" panose="020F0502020204030204" pitchFamily="34" charset="0"/>
                <a:cs typeface="Calibri" panose="020F0502020204030204" pitchFamily="34" charset="0"/>
              </a:rPr>
              <a:t>CC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662" y="0"/>
            <a:ext cx="7361338" cy="1026169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1"/>
          <p:cNvSpPr txBox="1">
            <a:spLocks noGrp="1"/>
          </p:cNvSpPr>
          <p:nvPr>
            <p:ph type="title"/>
          </p:nvPr>
        </p:nvSpPr>
        <p:spPr>
          <a:xfrm>
            <a:off x="325777" y="107630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 sz="2800" dirty="0"/>
              <a:t>ADC RECOMMENDED CONNECTION for </a:t>
            </a:r>
            <a:r>
              <a:rPr lang="en-US" sz="2800" dirty="0" err="1"/>
              <a:t>Vref</a:t>
            </a:r>
            <a:r>
              <a:rPr lang="en-US" sz="2800" dirty="0"/>
              <a:t> = AVCC </a:t>
            </a:r>
            <a:endParaRPr sz="2800" dirty="0"/>
          </a:p>
        </p:txBody>
      </p:sp>
      <p:pic>
        <p:nvPicPr>
          <p:cNvPr id="237" name="Google Shape;237;p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501153" y="2396355"/>
            <a:ext cx="5234585" cy="322450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325777" y="6220540"/>
            <a:ext cx="9538447" cy="30777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https://electronics.stackexchange.com/questions/86207/atmega8-why-do-vcc-and-avcc-have-to-be-connected</a:t>
            </a:r>
            <a:r>
              <a:rPr lang="en-US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0662" y="0"/>
            <a:ext cx="7361338" cy="1026169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"/>
          <p:cNvSpPr txBox="1">
            <a:spLocks noGrp="1"/>
          </p:cNvSpPr>
          <p:nvPr>
            <p:ph type="title"/>
          </p:nvPr>
        </p:nvSpPr>
        <p:spPr>
          <a:xfrm>
            <a:off x="873130" y="1370937"/>
            <a:ext cx="8067290" cy="72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 sz="4000" dirty="0"/>
              <a:t>SELECTING INPUT SOURCE</a:t>
            </a:r>
            <a:endParaRPr sz="4000" dirty="0"/>
          </a:p>
        </p:txBody>
      </p:sp>
      <p:pic>
        <p:nvPicPr>
          <p:cNvPr id="250" name="Google Shape;250;p2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73130" y="2545164"/>
            <a:ext cx="8396376" cy="36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662" y="0"/>
            <a:ext cx="7361338" cy="1026169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2"/>
          <p:cNvSpPr txBox="1">
            <a:spLocks noGrp="1"/>
          </p:cNvSpPr>
          <p:nvPr>
            <p:ph type="title"/>
          </p:nvPr>
        </p:nvSpPr>
        <p:spPr>
          <a:xfrm>
            <a:off x="6222846" y="2550460"/>
            <a:ext cx="4968095" cy="1443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ckwell"/>
              <a:buNone/>
            </a:pPr>
            <a:r>
              <a:rPr lang="en-US" sz="4000" dirty="0"/>
              <a:t>SELECTING INPUT SOURCE</a:t>
            </a:r>
            <a:endParaRPr sz="4000" dirty="0"/>
          </a:p>
        </p:txBody>
      </p:sp>
      <p:pic>
        <p:nvPicPr>
          <p:cNvPr id="244" name="Google Shape;24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494" y="143435"/>
            <a:ext cx="4792823" cy="65980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6330423" y="4527175"/>
            <a:ext cx="5269906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Why select same ADC source as both positive input and negative input?</a:t>
            </a:r>
          </a:p>
          <a:p>
            <a:r>
              <a:rPr lang="en-US" dirty="0">
                <a:hlinkClick r:id="rId4"/>
              </a:rPr>
              <a:t>https://www.avrfreaks.net/forum/pos-differential-input-neg-differential-input</a:t>
            </a:r>
            <a:r>
              <a:rPr lang="en-US" dirty="0"/>
              <a:t> </a:t>
            </a:r>
          </a:p>
        </p:txBody>
      </p:sp>
      <p:cxnSp>
        <p:nvCxnSpPr>
          <p:cNvPr id="6" name="Straight Arrow Connector 5"/>
          <p:cNvCxnSpPr>
            <a:stCxn id="2" idx="1"/>
          </p:cNvCxnSpPr>
          <p:nvPr/>
        </p:nvCxnSpPr>
        <p:spPr>
          <a:xfrm flipH="1" flipV="1">
            <a:off x="5087317" y="2339789"/>
            <a:ext cx="1243106" cy="2664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1246" y="1"/>
            <a:ext cx="6920753" cy="964752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60" y="1210773"/>
            <a:ext cx="10058400" cy="899668"/>
          </a:xfrm>
        </p:spPr>
        <p:txBody>
          <a:bodyPr>
            <a:normAutofit/>
          </a:bodyPr>
          <a:lstStyle/>
          <a:p>
            <a:r>
              <a:rPr lang="en-US" sz="4000" dirty="0"/>
              <a:t>ADC Output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246" y="1"/>
            <a:ext cx="6920753" cy="964752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60" y="2257424"/>
            <a:ext cx="5372940" cy="12083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59" y="4392706"/>
            <a:ext cx="5857199" cy="97204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58859" y="5409442"/>
            <a:ext cx="92395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Helvetica" panose="020B0604020202020204" pitchFamily="34" charset="0"/>
              </a:rPr>
              <a:t>Differential ADC is presented in two’s complement form, from 0x200 (-512d) through 0x1FF (+511d).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77720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"/>
          <p:cNvSpPr txBox="1">
            <a:spLocks noGrp="1"/>
          </p:cNvSpPr>
          <p:nvPr>
            <p:ph type="title"/>
          </p:nvPr>
        </p:nvSpPr>
        <p:spPr>
          <a:xfrm>
            <a:off x="1069848" y="1300421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Rockwell"/>
              <a:buNone/>
            </a:pPr>
            <a:r>
              <a:rPr lang="en-US" sz="4400" dirty="0"/>
              <a:t>ADCH &amp; ADCL REGISTERS</a:t>
            </a:r>
            <a:endParaRPr dirty="0"/>
          </a:p>
        </p:txBody>
      </p:sp>
      <p:pic>
        <p:nvPicPr>
          <p:cNvPr id="257" name="Google Shape;25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9849" y="2200089"/>
            <a:ext cx="8325164" cy="2537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662" y="0"/>
            <a:ext cx="7361338" cy="1026169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069848" y="5025444"/>
            <a:ext cx="10058400" cy="1416426"/>
          </a:xfrm>
        </p:spPr>
        <p:txBody>
          <a:bodyPr>
            <a:normAutofit/>
          </a:bodyPr>
          <a:lstStyle/>
          <a:p>
            <a:r>
              <a:rPr lang="en-US" sz="2000" dirty="0"/>
              <a:t>Why two separate registers?</a:t>
            </a:r>
          </a:p>
          <a:p>
            <a:pPr lvl="1"/>
            <a:r>
              <a:rPr lang="en-US" dirty="0"/>
              <a:t>Fast read of only one register with a bit of sacrifice on accuracy.</a:t>
            </a:r>
          </a:p>
          <a:p>
            <a:r>
              <a:rPr lang="en-US" sz="2000" dirty="0"/>
              <a:t>What is the maximum error while reading only ADCH with ADLAR=1?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530" y="1022514"/>
            <a:ext cx="10058400" cy="899668"/>
          </a:xfrm>
        </p:spPr>
        <p:txBody>
          <a:bodyPr>
            <a:normAutofit/>
          </a:bodyPr>
          <a:lstStyle/>
          <a:p>
            <a:r>
              <a:rPr lang="en-US" sz="4400" dirty="0"/>
              <a:t>Read ADCL Before ADCH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530" y="2036482"/>
            <a:ext cx="10058400" cy="4673600"/>
          </a:xfrm>
        </p:spPr>
        <p:txBody>
          <a:bodyPr/>
          <a:lstStyle/>
          <a:p>
            <a:r>
              <a:rPr lang="en-US" dirty="0"/>
              <a:t>ADCL must be read first, then ADCH, to ensure that the content of the Data Registers belongs to the same conversion. </a:t>
            </a:r>
          </a:p>
          <a:p>
            <a:r>
              <a:rPr lang="en-US" dirty="0"/>
              <a:t>Once ADCL is read, ADC access to Data Registers is blocked, i.e. value of ADCL and ADCH will not be changed until ADCH is read.</a:t>
            </a:r>
          </a:p>
          <a:p>
            <a:r>
              <a:rPr lang="en-US" dirty="0"/>
              <a:t>This means that if ADCL has been read, and a conversion completes before ADCH is read, neither register is updated and the result from the conversion is lost. </a:t>
            </a:r>
          </a:p>
          <a:p>
            <a:r>
              <a:rPr lang="en-US" dirty="0"/>
              <a:t>When ADCH is read, ADC access to the ADCH and ADCL Registers is re-enabled.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662" y="0"/>
            <a:ext cx="7361338" cy="1026169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4661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530" y="1022514"/>
            <a:ext cx="10058400" cy="899668"/>
          </a:xfrm>
        </p:spPr>
        <p:txBody>
          <a:bodyPr>
            <a:normAutofit/>
          </a:bodyPr>
          <a:lstStyle/>
          <a:p>
            <a:r>
              <a:rPr lang="en-US" sz="4400" dirty="0"/>
              <a:t>Read ADCL Before ADCH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530" y="2036482"/>
            <a:ext cx="10058400" cy="4673600"/>
          </a:xfrm>
        </p:spPr>
        <p:txBody>
          <a:bodyPr/>
          <a:lstStyle/>
          <a:p>
            <a:r>
              <a:rPr lang="en-US" dirty="0"/>
              <a:t>Can you read only ADCH?</a:t>
            </a:r>
          </a:p>
          <a:p>
            <a:endParaRPr lang="en-US" dirty="0"/>
          </a:p>
          <a:p>
            <a:r>
              <a:rPr lang="en-US" dirty="0"/>
              <a:t>Can you read only ADCL?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662" y="0"/>
            <a:ext cx="7361338" cy="1026169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4932112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5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Rockwell"/>
              <a:buNone/>
            </a:pPr>
            <a:r>
              <a:rPr lang="en-US" sz="3200" dirty="0"/>
              <a:t>ADC CONTROL AND STATUS REGISTER (ADCSRA)</a:t>
            </a:r>
            <a:endParaRPr sz="4000" dirty="0"/>
          </a:p>
        </p:txBody>
      </p:sp>
      <p:pic>
        <p:nvPicPr>
          <p:cNvPr id="264" name="Google Shape;26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5412" y="1384300"/>
            <a:ext cx="9125644" cy="529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RECAP</a:t>
            </a:r>
            <a:endParaRPr/>
          </a:p>
        </p:txBody>
      </p:sp>
      <p:sp>
        <p:nvSpPr>
          <p:cNvPr id="117" name="Google Shape;117;p3"/>
          <p:cNvSpPr txBox="1">
            <a:spLocks noGrp="1"/>
          </p:cNvSpPr>
          <p:nvPr>
            <p:ph type="body" idx="1"/>
          </p:nvPr>
        </p:nvSpPr>
        <p:spPr>
          <a:xfrm>
            <a:off x="1069848" y="1498600"/>
            <a:ext cx="100584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MCU is a </a:t>
            </a:r>
            <a:r>
              <a:rPr lang="en-US">
                <a:solidFill>
                  <a:srgbClr val="FF0000"/>
                </a:solidFill>
              </a:rPr>
              <a:t>digital</a:t>
            </a:r>
            <a:r>
              <a:rPr lang="en-US"/>
              <a:t> processor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Works with binary data</a:t>
            </a:r>
            <a:endParaRPr/>
          </a:p>
          <a:p>
            <a:pPr marL="731520" lvl="2" indent="-182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</a:pPr>
            <a:r>
              <a:rPr lang="en-US"/>
              <a:t>Just 2 voltage levels</a:t>
            </a:r>
            <a:endParaRPr/>
          </a:p>
          <a:p>
            <a:pPr marL="18288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MCU needs to collect </a:t>
            </a:r>
            <a:r>
              <a:rPr lang="en-US" u="sng">
                <a:solidFill>
                  <a:srgbClr val="FF0000"/>
                </a:solidFill>
              </a:rPr>
              <a:t>information</a:t>
            </a:r>
            <a:r>
              <a:rPr lang="en-US"/>
              <a:t> from the real world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Temperature, Pressure, Humidity, Sound …</a:t>
            </a:r>
            <a:endParaRPr/>
          </a:p>
          <a:p>
            <a:pPr marL="731520" lvl="2" indent="-182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</a:pPr>
            <a:r>
              <a:rPr lang="en-US"/>
              <a:t>Continuous property</a:t>
            </a:r>
            <a:endParaRPr/>
          </a:p>
          <a:p>
            <a:pPr marL="731520" lvl="2" indent="-182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</a:pPr>
            <a:r>
              <a:rPr lang="en-US"/>
              <a:t>Infinite possible values</a:t>
            </a:r>
            <a:endParaRPr/>
          </a:p>
          <a:p>
            <a:pPr marL="18288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Why do we collect information?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To analyze the situation 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To take appropriate actions</a:t>
            </a:r>
            <a:endParaRPr/>
          </a:p>
          <a:p>
            <a:pPr marL="182880" lvl="0" indent="-53339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40"/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6"/>
          <p:cNvSpPr txBox="1">
            <a:spLocks noGrp="1"/>
          </p:cNvSpPr>
          <p:nvPr>
            <p:ph type="title"/>
          </p:nvPr>
        </p:nvSpPr>
        <p:spPr>
          <a:xfrm>
            <a:off x="836766" y="583244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 sz="4400" dirty="0"/>
              <a:t>ADC CLOCK</a:t>
            </a:r>
            <a:endParaRPr sz="4400" dirty="0"/>
          </a:p>
        </p:txBody>
      </p:sp>
      <p:grpSp>
        <p:nvGrpSpPr>
          <p:cNvPr id="3" name="Group 2"/>
          <p:cNvGrpSpPr/>
          <p:nvPr/>
        </p:nvGrpSpPr>
        <p:grpSpPr>
          <a:xfrm>
            <a:off x="836766" y="1599026"/>
            <a:ext cx="8163800" cy="5038360"/>
            <a:chOff x="1069847" y="1195614"/>
            <a:chExt cx="8915981" cy="5502575"/>
          </a:xfrm>
        </p:grpSpPr>
        <p:pic>
          <p:nvPicPr>
            <p:cNvPr id="271" name="Google Shape;271;p2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69847" y="1195614"/>
              <a:ext cx="8915981" cy="5502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TextBox 1"/>
            <p:cNvSpPr txBox="1"/>
            <p:nvPr/>
          </p:nvSpPr>
          <p:spPr>
            <a:xfrm>
              <a:off x="5527837" y="6328857"/>
              <a:ext cx="129988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250KHz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4839" y="0"/>
            <a:ext cx="7317161" cy="106927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8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STEPS TO USE THE ADC</a:t>
            </a:r>
            <a:endParaRPr/>
          </a:p>
        </p:txBody>
      </p:sp>
      <p:pic>
        <p:nvPicPr>
          <p:cNvPr id="285" name="Google Shape;28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9848" y="1345663"/>
            <a:ext cx="8233809" cy="5405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9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SIMPLE EXAMPLE</a:t>
            </a:r>
            <a:endParaRPr/>
          </a:p>
        </p:txBody>
      </p:sp>
      <p:sp>
        <p:nvSpPr>
          <p:cNvPr id="291" name="Google Shape;291;p29"/>
          <p:cNvSpPr txBox="1">
            <a:spLocks noGrp="1"/>
          </p:cNvSpPr>
          <p:nvPr>
            <p:ph type="body" idx="1"/>
          </p:nvPr>
        </p:nvSpPr>
        <p:spPr>
          <a:xfrm>
            <a:off x="1069848" y="1498600"/>
            <a:ext cx="100584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533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40"/>
              <a:buNone/>
            </a:pPr>
            <a:endParaRPr/>
          </a:p>
        </p:txBody>
      </p:sp>
      <p:grpSp>
        <p:nvGrpSpPr>
          <p:cNvPr id="4" name="Group 3"/>
          <p:cNvGrpSpPr/>
          <p:nvPr/>
        </p:nvGrpSpPr>
        <p:grpSpPr>
          <a:xfrm>
            <a:off x="1069848" y="1330325"/>
            <a:ext cx="10553700" cy="5010150"/>
            <a:chOff x="1069848" y="1330325"/>
            <a:chExt cx="10553700" cy="5010150"/>
          </a:xfrm>
        </p:grpSpPr>
        <p:pic>
          <p:nvPicPr>
            <p:cNvPr id="292" name="Google Shape;292;p2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69848" y="1330325"/>
              <a:ext cx="10553700" cy="501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95973" y="3395943"/>
              <a:ext cx="9755086" cy="29445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9848" y="1384300"/>
            <a:ext cx="7798381" cy="5393347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0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SIMPLE EXAMPLE</a:t>
            </a:r>
            <a:endParaRPr/>
          </a:p>
        </p:txBody>
      </p:sp>
      <p:pic>
        <p:nvPicPr>
          <p:cNvPr id="299" name="Google Shape;299;p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6054755" y="1726065"/>
            <a:ext cx="784305" cy="432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77297" y="4283797"/>
            <a:ext cx="270456" cy="306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77697" y="4327301"/>
            <a:ext cx="187149" cy="239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590" y="950259"/>
            <a:ext cx="8858791" cy="581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8070" y="1"/>
            <a:ext cx="6113929" cy="85228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8070" y="852281"/>
            <a:ext cx="6113930" cy="893440"/>
          </a:xfrm>
          <a:prstGeom prst="rect">
            <a:avLst/>
          </a:prstGeom>
          <a:ln>
            <a:solidFill>
              <a:srgbClr val="0070C0"/>
            </a:solidFill>
          </a:ln>
        </p:spPr>
      </p:pic>
      <p:cxnSp>
        <p:nvCxnSpPr>
          <p:cNvPr id="5" name="Straight Arrow Connector 4"/>
          <p:cNvCxnSpPr/>
          <p:nvPr/>
        </p:nvCxnSpPr>
        <p:spPr>
          <a:xfrm>
            <a:off x="4670611" y="5226424"/>
            <a:ext cx="458993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260541" y="4857092"/>
            <a:ext cx="2133600" cy="738664"/>
          </a:xfrm>
          <a:prstGeom prst="rect">
            <a:avLst/>
          </a:prstGeom>
          <a:solidFill>
            <a:srgbClr val="00CC65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What if you want to do some other work while ADC going on?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39905" y="5764306"/>
            <a:ext cx="3630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float voltage = (result &lt;&lt; 2) * 5 / 1024;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2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 sz="3200" dirty="0"/>
              <a:t>SIMPLE EXAMPLE: USING ADC INTERRUPT</a:t>
            </a:r>
            <a:endParaRPr sz="3200" dirty="0"/>
          </a:p>
        </p:txBody>
      </p:sp>
      <p:pic>
        <p:nvPicPr>
          <p:cNvPr id="313" name="Google Shape;313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9848" y="1252538"/>
            <a:ext cx="9409466" cy="5521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80830"/>
            <a:ext cx="8771178" cy="5777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8070" y="1"/>
            <a:ext cx="6113929" cy="85228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8070" y="852281"/>
            <a:ext cx="6113930" cy="89344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Measuring Temperature using LM35 Sensor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09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LM35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10mV/°C</a:t>
            </a:r>
          </a:p>
        </p:txBody>
      </p:sp>
      <p:pic>
        <p:nvPicPr>
          <p:cNvPr id="2050" name="Picture 2" descr="Introduction to LM35 - The Engineering Projec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241" y="2639358"/>
            <a:ext cx="4903713" cy="2839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835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5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TEMPERATURE SENSOR</a:t>
            </a:r>
            <a:endParaRPr/>
          </a:p>
        </p:txBody>
      </p:sp>
      <p:pic>
        <p:nvPicPr>
          <p:cNvPr id="334" name="Google Shape;33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129" y="2092637"/>
            <a:ext cx="10765837" cy="2708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RECAP</a:t>
            </a:r>
            <a:endParaRPr/>
          </a:p>
        </p:txBody>
      </p:sp>
      <p:sp>
        <p:nvSpPr>
          <p:cNvPr id="123" name="Google Shape;123;p4"/>
          <p:cNvSpPr txBox="1">
            <a:spLocks noGrp="1"/>
          </p:cNvSpPr>
          <p:nvPr>
            <p:ph type="body" idx="1"/>
          </p:nvPr>
        </p:nvSpPr>
        <p:spPr>
          <a:xfrm>
            <a:off x="1069848" y="1498600"/>
            <a:ext cx="100584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But how to collect information?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Sensors: Convert physical property into </a:t>
            </a:r>
            <a:r>
              <a:rPr lang="en-US">
                <a:solidFill>
                  <a:srgbClr val="FF0000"/>
                </a:solidFill>
              </a:rPr>
              <a:t>analog</a:t>
            </a:r>
            <a:r>
              <a:rPr lang="en-US"/>
              <a:t> signal</a:t>
            </a:r>
            <a:endParaRPr/>
          </a:p>
          <a:p>
            <a:pPr marL="731520" lvl="2" indent="-182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</a:pPr>
            <a:r>
              <a:rPr lang="en-US"/>
              <a:t>Voltage, Current, Resistance, …</a:t>
            </a:r>
            <a:endParaRPr/>
          </a:p>
          <a:p>
            <a:pPr marL="18288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How can MCU recognize these signal?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Need to convert into digital data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How?</a:t>
            </a:r>
            <a:endParaRPr/>
          </a:p>
          <a:p>
            <a:pPr marL="731520" lvl="2" indent="-182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</a:pPr>
            <a:r>
              <a:rPr lang="en-US"/>
              <a:t>Approximation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Need something special!</a:t>
            </a:r>
            <a:endParaRPr/>
          </a:p>
          <a:p>
            <a:pPr marL="457200" lvl="1" indent="-7492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None/>
            </a:pPr>
            <a:endParaRPr/>
          </a:p>
        </p:txBody>
      </p:sp>
      <p:pic>
        <p:nvPicPr>
          <p:cNvPr id="124" name="Google Shape;12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03513" y="3095625"/>
            <a:ext cx="4181475" cy="3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822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4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TEMPERATURE SENSOR</a:t>
            </a:r>
            <a:endParaRPr/>
          </a:p>
        </p:txBody>
      </p:sp>
      <p:pic>
        <p:nvPicPr>
          <p:cNvPr id="327" name="Google Shape;327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260" y="1976728"/>
            <a:ext cx="11077575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INTERFACING LM34 TO AVR</a:t>
            </a:r>
            <a:endParaRPr/>
          </a:p>
        </p:txBody>
      </p:sp>
      <p:sp>
        <p:nvSpPr>
          <p:cNvPr id="340" name="Google Shape;340;p36"/>
          <p:cNvSpPr txBox="1">
            <a:spLocks noGrp="1"/>
          </p:cNvSpPr>
          <p:nvPr>
            <p:ph type="body" idx="1"/>
          </p:nvPr>
        </p:nvSpPr>
        <p:spPr>
          <a:xfrm>
            <a:off x="1069848" y="1498600"/>
            <a:ext cx="100584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533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40"/>
              <a:buNone/>
            </a:pPr>
            <a:endParaRPr/>
          </a:p>
        </p:txBody>
      </p:sp>
      <p:pic>
        <p:nvPicPr>
          <p:cNvPr id="341" name="Google Shape;34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9848" y="1498599"/>
            <a:ext cx="10058400" cy="4760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7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 dirty="0"/>
              <a:t>INTERFACING LM35 TO AVR</a:t>
            </a:r>
            <a:endParaRPr dirty="0"/>
          </a:p>
        </p:txBody>
      </p:sp>
      <p:sp>
        <p:nvSpPr>
          <p:cNvPr id="347" name="Google Shape;347;p37"/>
          <p:cNvSpPr txBox="1">
            <a:spLocks noGrp="1"/>
          </p:cNvSpPr>
          <p:nvPr>
            <p:ph type="body" idx="1"/>
          </p:nvPr>
        </p:nvSpPr>
        <p:spPr>
          <a:xfrm>
            <a:off x="1069848" y="1498600"/>
            <a:ext cx="100584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40"/>
              <a:buChar char="▪"/>
            </a:pPr>
            <a:r>
              <a:rPr lang="en-US" dirty="0"/>
              <a:t>If we use the internal 2.56 V reference voltage</a:t>
            </a:r>
            <a:endParaRPr dirty="0"/>
          </a:p>
          <a:p>
            <a:pPr marL="45720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</a:pPr>
            <a:r>
              <a:rPr lang="en-US" dirty="0"/>
              <a:t>step size would be 2.56 V/1024 = 2.5 mV</a:t>
            </a:r>
            <a:endParaRPr dirty="0"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 dirty="0"/>
              <a:t>This makes the binary output of the ADC four times the real temperature</a:t>
            </a:r>
            <a:endParaRPr dirty="0"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 dirty="0"/>
              <a:t>Divide the binary output by 4 to get the real temperature</a:t>
            </a:r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endParaRPr lang="en-US" dirty="0"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 dirty="0"/>
              <a:t>Step size = 2.56 / 1024</a:t>
            </a:r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 dirty="0"/>
              <a:t>Volt = </a:t>
            </a:r>
            <a:r>
              <a:rPr lang="en-US" dirty="0" err="1"/>
              <a:t>Stepsize</a:t>
            </a:r>
            <a:r>
              <a:rPr lang="en-US" dirty="0"/>
              <a:t> * ADC</a:t>
            </a:r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 dirty="0" err="1"/>
              <a:t>Mv</a:t>
            </a:r>
            <a:r>
              <a:rPr lang="en-US" dirty="0"/>
              <a:t> = volt * 1000</a:t>
            </a:r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 dirty="0"/>
              <a:t>Temp = </a:t>
            </a:r>
            <a:r>
              <a:rPr lang="en-US" dirty="0" err="1"/>
              <a:t>Mv</a:t>
            </a:r>
            <a:r>
              <a:rPr lang="en-US" dirty="0"/>
              <a:t> / 10</a:t>
            </a:r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endParaRPr lang="en-US" dirty="0"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 dirty="0"/>
              <a:t>Temp = (2.56 / 1014) * ADC * 1000 / 10 = 0.25 * ADC = ADC / 4 ~ ADC &gt;&gt; 2</a:t>
            </a:r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endParaRPr lang="en-US" dirty="0"/>
          </a:p>
          <a:p>
            <a:pPr marL="457200" lvl="1" indent="-182880">
              <a:spcBef>
                <a:spcPts val="600"/>
              </a:spcBef>
            </a:pPr>
            <a:r>
              <a:rPr lang="en-US" dirty="0"/>
              <a:t>(2.56 * 1000) / (1024 * 10) = 0.25 = 1/4</a:t>
            </a:r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8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INTERFACING LM34 TO AVR</a:t>
            </a:r>
            <a:endParaRPr/>
          </a:p>
        </p:txBody>
      </p:sp>
      <p:pic>
        <p:nvPicPr>
          <p:cNvPr id="353" name="Google Shape;353;p3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11515" y="1384300"/>
            <a:ext cx="8819454" cy="50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9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INTERFACING LM34 TO AVR</a:t>
            </a:r>
            <a:endParaRPr/>
          </a:p>
        </p:txBody>
      </p:sp>
      <p:sp>
        <p:nvSpPr>
          <p:cNvPr id="360" name="Google Shape;360;p39"/>
          <p:cNvSpPr/>
          <p:nvPr/>
        </p:nvSpPr>
        <p:spPr>
          <a:xfrm>
            <a:off x="1069848" y="1498601"/>
            <a:ext cx="10058400" cy="4401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#include &lt;avr/io.h&gt; //standard AVR header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 main (void)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DDRB = 0xFF; 		//make Port B an output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ADCSRA = 0x87; 		//make ADC enable and select ck/128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ADMUX = 0xE0; 		//2.56 V  V</a:t>
            </a:r>
            <a:r>
              <a:rPr lang="en-US" sz="2000" b="0" i="0" u="none" strike="noStrike" cap="none" baseline="-25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ref </a:t>
            </a:r>
            <a:r>
              <a:rPr lang="en-US"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and ADCO single-ended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   		//data will be left-justified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while (1 ){</a:t>
            </a:r>
            <a:endParaRPr/>
          </a:p>
          <a:p>
            <a:pPr marL="91440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ADCSRA |= (l&lt;&lt;ADSC);	 	//start conversion</a:t>
            </a:r>
            <a:endParaRPr/>
          </a:p>
          <a:p>
            <a:pPr marL="91440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while((ADCSRA &amp; (l&lt;&lt;ADI</a:t>
            </a:r>
            <a:r>
              <a:rPr lang="en-US" sz="20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-US"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))==0); 	//wait for end of conversion</a:t>
            </a:r>
            <a:endParaRPr/>
          </a:p>
          <a:p>
            <a:pPr marL="91440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PORTB = ADCH; 			//give the </a:t>
            </a:r>
            <a:r>
              <a:rPr lang="en-US" sz="20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high</a:t>
            </a:r>
            <a:r>
              <a:rPr lang="en-US"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byte to PORTB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return 0;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 sz="3600" dirty="0"/>
              <a:t>SPECIAL FUNCTION IO REGISTER (SFIOR)</a:t>
            </a:r>
            <a:endParaRPr sz="3600" dirty="0"/>
          </a:p>
        </p:txBody>
      </p:sp>
      <p:pic>
        <p:nvPicPr>
          <p:cNvPr id="278" name="Google Shape;27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6023" y="1307026"/>
            <a:ext cx="9881634" cy="5406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0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AUTO TRIGGER LOGIC </a:t>
            </a:r>
            <a:endParaRPr/>
          </a:p>
        </p:txBody>
      </p:sp>
      <p:pic>
        <p:nvPicPr>
          <p:cNvPr id="367" name="Google Shape;367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4366" y="1789796"/>
            <a:ext cx="10668000" cy="44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AUTO TRIGGER SOURCE</a:t>
            </a:r>
            <a:endParaRPr/>
          </a:p>
        </p:txBody>
      </p:sp>
      <p:pic>
        <p:nvPicPr>
          <p:cNvPr id="374" name="Google Shape;37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9848" y="1498600"/>
            <a:ext cx="10524933" cy="4257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2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TIMER: NORMAL VS. CTC MODE</a:t>
            </a:r>
            <a:endParaRPr/>
          </a:p>
        </p:txBody>
      </p:sp>
      <p:pic>
        <p:nvPicPr>
          <p:cNvPr id="381" name="Google Shape;381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9848" y="2072558"/>
            <a:ext cx="11196362" cy="3478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34885" y="2761337"/>
            <a:ext cx="6759245" cy="4000072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3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A PRACTICAL PROBLEM</a:t>
            </a:r>
            <a:endParaRPr/>
          </a:p>
        </p:txBody>
      </p:sp>
      <p:sp>
        <p:nvSpPr>
          <p:cNvPr id="388" name="Google Shape;388;p43"/>
          <p:cNvSpPr txBox="1">
            <a:spLocks noGrp="1"/>
          </p:cNvSpPr>
          <p:nvPr>
            <p:ph type="body" idx="1"/>
          </p:nvPr>
        </p:nvSpPr>
        <p:spPr>
          <a:xfrm>
            <a:off x="1069848" y="1498600"/>
            <a:ext cx="100584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We need to sample an analog signal @ 20 kHz sampling frequency</a:t>
            </a:r>
            <a:endParaRPr/>
          </a:p>
          <a:p>
            <a:pPr marL="18288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The only way to do this correctly 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use auto-triggering with exact time intervals</a:t>
            </a:r>
            <a:endParaRPr/>
          </a:p>
          <a:p>
            <a:pPr marL="18288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Let’s see how can we do this using Timer0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 sz="4400" dirty="0"/>
              <a:t>TYPICAL EMBEDDED APPLICATION</a:t>
            </a:r>
            <a:endParaRPr sz="4400" dirty="0"/>
          </a:p>
        </p:txBody>
      </p:sp>
      <p:pic>
        <p:nvPicPr>
          <p:cNvPr id="131" name="Google Shape;13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5067" y="1343026"/>
            <a:ext cx="7257387" cy="551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4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SOLUTION OVERVIEW</a:t>
            </a:r>
            <a:endParaRPr/>
          </a:p>
        </p:txBody>
      </p:sp>
      <p:sp>
        <p:nvSpPr>
          <p:cNvPr id="394" name="Google Shape;394;p44"/>
          <p:cNvSpPr txBox="1">
            <a:spLocks noGrp="1"/>
          </p:cNvSpPr>
          <p:nvPr>
            <p:ph type="body" idx="1"/>
          </p:nvPr>
        </p:nvSpPr>
        <p:spPr>
          <a:xfrm>
            <a:off x="1069848" y="1498600"/>
            <a:ext cx="100584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Assume 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system clock frequency = 16 MHz 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Timer0 prescaler = 8</a:t>
            </a:r>
            <a:endParaRPr/>
          </a:p>
          <a:p>
            <a:pPr marL="18288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To ensure 20 kHz sampling frequency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Time between successive ADC conversions?</a:t>
            </a:r>
            <a:endParaRPr/>
          </a:p>
          <a:p>
            <a:pPr marL="731520" lvl="2" indent="-182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</a:pPr>
            <a:r>
              <a:rPr lang="en-US"/>
              <a:t>50us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Use Timer0 to trigger ADC every 50us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How to trigger Timer0 compare match every 50us?</a:t>
            </a:r>
            <a:endParaRPr/>
          </a:p>
          <a:p>
            <a:pPr marL="731520" lvl="2" indent="-182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</a:pPr>
            <a:r>
              <a:rPr lang="en-US"/>
              <a:t>Need to count?</a:t>
            </a:r>
            <a:endParaRPr/>
          </a:p>
          <a:p>
            <a:pPr marL="1005839" lvl="3" indent="-182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</a:pPr>
            <a:r>
              <a:rPr lang="en-US"/>
              <a:t>50us/(8/16000000) = 100</a:t>
            </a:r>
            <a:endParaRPr/>
          </a:p>
          <a:p>
            <a:pPr marL="1005839" lvl="3" indent="-182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</a:pPr>
            <a:r>
              <a:rPr lang="en-US"/>
              <a:t>From 0 to 99</a:t>
            </a:r>
            <a:endParaRPr/>
          </a:p>
          <a:p>
            <a:pPr marL="1005839" lvl="3" indent="-182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</a:pPr>
            <a:r>
              <a:rPr lang="en-US"/>
              <a:t>Set OCR0 = 99</a:t>
            </a:r>
            <a:endParaRPr/>
          </a:p>
          <a:p>
            <a:pPr marL="731520" lvl="2" indent="-85724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None/>
            </a:pPr>
            <a:endParaRPr/>
          </a:p>
          <a:p>
            <a:pPr marL="457200" lvl="1" indent="-7492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None/>
            </a:pPr>
            <a:endParaRPr/>
          </a:p>
        </p:txBody>
      </p:sp>
      <p:pic>
        <p:nvPicPr>
          <p:cNvPr id="395" name="Google Shape;395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7307" y="4566470"/>
            <a:ext cx="7014693" cy="2179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5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SOLUTION OVERVIEW</a:t>
            </a:r>
            <a:endParaRPr/>
          </a:p>
        </p:txBody>
      </p:sp>
      <p:sp>
        <p:nvSpPr>
          <p:cNvPr id="401" name="Google Shape;401;p45"/>
          <p:cNvSpPr txBox="1">
            <a:spLocks noGrp="1"/>
          </p:cNvSpPr>
          <p:nvPr>
            <p:ph type="body" idx="1"/>
          </p:nvPr>
        </p:nvSpPr>
        <p:spPr>
          <a:xfrm>
            <a:off x="1069848" y="1498600"/>
            <a:ext cx="100584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1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Timer0 compare match trigger every 50us</a:t>
            </a:r>
            <a:endParaRPr/>
          </a:p>
          <a:p>
            <a:pPr marL="731520" lvl="2" indent="-182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</a:pPr>
            <a:r>
              <a:rPr lang="en-US"/>
              <a:t>Need to count?</a:t>
            </a:r>
            <a:endParaRPr/>
          </a:p>
          <a:p>
            <a:pPr marL="731520" lvl="2" indent="-182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</a:pPr>
            <a:r>
              <a:rPr lang="en-US"/>
              <a:t>50us/(8/16000000) = 100</a:t>
            </a:r>
            <a:endParaRPr/>
          </a:p>
          <a:p>
            <a:pPr marL="731520" lvl="2" indent="-182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</a:pPr>
            <a:r>
              <a:rPr lang="en-US"/>
              <a:t>From 0 to 99</a:t>
            </a:r>
            <a:endParaRPr/>
          </a:p>
          <a:p>
            <a:pPr marL="731520" lvl="2" indent="-182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</a:pPr>
            <a:r>
              <a:rPr lang="en-US"/>
              <a:t>Set OCR0 = 99</a:t>
            </a:r>
            <a:endParaRPr/>
          </a:p>
          <a:p>
            <a:pPr marL="731520" lvl="2" indent="-182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</a:pPr>
            <a:r>
              <a:rPr lang="en-US"/>
              <a:t>Why 99 instead of 100 ?</a:t>
            </a:r>
            <a:endParaRPr/>
          </a:p>
          <a:p>
            <a:pPr marL="731520" lvl="2" indent="-85724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None/>
            </a:pPr>
            <a:endParaRPr/>
          </a:p>
          <a:p>
            <a:pPr marL="457200" lvl="1" indent="-7492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None/>
            </a:pPr>
            <a:endParaRPr/>
          </a:p>
        </p:txBody>
      </p:sp>
      <p:pic>
        <p:nvPicPr>
          <p:cNvPr id="402" name="Google Shape;402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896" y="3973167"/>
            <a:ext cx="11761120" cy="1645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6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SOLUTION OVERVIEW</a:t>
            </a:r>
            <a:endParaRPr/>
          </a:p>
        </p:txBody>
      </p:sp>
      <p:sp>
        <p:nvSpPr>
          <p:cNvPr id="408" name="Google Shape;408;p46"/>
          <p:cNvSpPr txBox="1">
            <a:spLocks noGrp="1"/>
          </p:cNvSpPr>
          <p:nvPr>
            <p:ph type="body" idx="1"/>
          </p:nvPr>
        </p:nvSpPr>
        <p:spPr>
          <a:xfrm>
            <a:off x="1069848" y="1498600"/>
            <a:ext cx="100584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Now let’s select ADC prescaler </a:t>
            </a:r>
            <a:r>
              <a:rPr lang="en-US">
                <a:solidFill>
                  <a:srgbClr val="FF0000"/>
                </a:solidFill>
              </a:rPr>
              <a:t>properly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ADC conversion must be completed before next Timer0 compare match occur</a:t>
            </a:r>
            <a:endParaRPr/>
          </a:p>
          <a:p>
            <a:pPr marL="18288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One auto triggered ADC conversion time takes 13.5 ADC cycles</a:t>
            </a:r>
            <a:endParaRPr/>
          </a:p>
          <a:p>
            <a:pPr marL="182880" lvl="0" indent="-53339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40"/>
              <a:buNone/>
            </a:pPr>
            <a:endParaRPr/>
          </a:p>
        </p:txBody>
      </p:sp>
      <p:pic>
        <p:nvPicPr>
          <p:cNvPr id="409" name="Google Shape;409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0614" y="3213795"/>
            <a:ext cx="9917934" cy="3081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7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SOLUTION OVERVIEW</a:t>
            </a:r>
            <a:endParaRPr/>
          </a:p>
        </p:txBody>
      </p:sp>
      <p:sp>
        <p:nvSpPr>
          <p:cNvPr id="415" name="Google Shape;415;p47"/>
          <p:cNvSpPr txBox="1">
            <a:spLocks noGrp="1"/>
          </p:cNvSpPr>
          <p:nvPr>
            <p:ph type="body" idx="1"/>
          </p:nvPr>
        </p:nvSpPr>
        <p:spPr>
          <a:xfrm>
            <a:off x="1069848" y="1498600"/>
            <a:ext cx="100584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Now let’s select ADC prescaler </a:t>
            </a:r>
            <a:r>
              <a:rPr lang="en-US">
                <a:solidFill>
                  <a:srgbClr val="FF0000"/>
                </a:solidFill>
              </a:rPr>
              <a:t>properly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ADC conversion must be completed before next Timer0 compare match occur</a:t>
            </a:r>
            <a:endParaRPr/>
          </a:p>
          <a:p>
            <a:pPr marL="18288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One auto triggered ADC conversion time takes 13.5 ADC cycles</a:t>
            </a:r>
            <a:endParaRPr/>
          </a:p>
          <a:p>
            <a:pPr marL="182880" lvl="0" indent="-53339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40"/>
              <a:buNone/>
            </a:pPr>
            <a:endParaRPr/>
          </a:p>
        </p:txBody>
      </p:sp>
      <p:pic>
        <p:nvPicPr>
          <p:cNvPr id="416" name="Google Shape;416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3792" y="3020904"/>
            <a:ext cx="8305972" cy="3265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8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SOLUTION OVERVIEW</a:t>
            </a:r>
            <a:endParaRPr/>
          </a:p>
        </p:txBody>
      </p:sp>
      <p:sp>
        <p:nvSpPr>
          <p:cNvPr id="422" name="Google Shape;422;p48"/>
          <p:cNvSpPr txBox="1">
            <a:spLocks noGrp="1"/>
          </p:cNvSpPr>
          <p:nvPr>
            <p:ph type="body" idx="1"/>
          </p:nvPr>
        </p:nvSpPr>
        <p:spPr>
          <a:xfrm>
            <a:off x="1069848" y="1498600"/>
            <a:ext cx="100584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To fit in to 50us window we can select prescaller up to 32</a:t>
            </a:r>
            <a:endParaRPr/>
          </a:p>
          <a:p>
            <a:pPr marL="18288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Gives enough time to 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Complete auto triggered ADC cycle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Clear Timer0 compare match flag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Store ADC value within one sample period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…</a:t>
            </a:r>
            <a:endParaRPr/>
          </a:p>
        </p:txBody>
      </p:sp>
      <p:pic>
        <p:nvPicPr>
          <p:cNvPr id="423" name="Google Shape;423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967" y="3734873"/>
            <a:ext cx="7616033" cy="2994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" name="Google Shape;428;p49"/>
          <p:cNvGrpSpPr/>
          <p:nvPr/>
        </p:nvGrpSpPr>
        <p:grpSpPr>
          <a:xfrm>
            <a:off x="4193358" y="1318294"/>
            <a:ext cx="7835510" cy="5359400"/>
            <a:chOff x="4656997" y="1354911"/>
            <a:chExt cx="7535003" cy="5168239"/>
          </a:xfrm>
        </p:grpSpPr>
        <p:pic>
          <p:nvPicPr>
            <p:cNvPr id="429" name="Google Shape;429;p4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656997" y="1354911"/>
              <a:ext cx="7535003" cy="51682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0" name="Google Shape;430;p49"/>
            <p:cNvSpPr/>
            <p:nvPr/>
          </p:nvSpPr>
          <p:spPr>
            <a:xfrm>
              <a:off x="5306096" y="3926151"/>
              <a:ext cx="141668" cy="16933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sp>
        <p:nvSpPr>
          <p:cNvPr id="431" name="Google Shape;431;p49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SOLUTION OVERVIEW</a:t>
            </a:r>
            <a:endParaRPr/>
          </a:p>
        </p:txBody>
      </p:sp>
      <p:sp>
        <p:nvSpPr>
          <p:cNvPr id="432" name="Google Shape;432;p49"/>
          <p:cNvSpPr txBox="1">
            <a:spLocks noGrp="1"/>
          </p:cNvSpPr>
          <p:nvPr>
            <p:ph type="body" idx="1"/>
          </p:nvPr>
        </p:nvSpPr>
        <p:spPr>
          <a:xfrm>
            <a:off x="1069848" y="1498600"/>
            <a:ext cx="3733972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ADC prescaller = 32</a:t>
            </a:r>
            <a:endParaRPr/>
          </a:p>
          <a:p>
            <a:pPr marL="18288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Gives enough time to 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Complete auto triggered ADC cycle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Clear Timer0 compare match flag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Store ADC value within one sample period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…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0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COMPLETE CODE FOR ATMEGA328</a:t>
            </a:r>
            <a:endParaRPr/>
          </a:p>
        </p:txBody>
      </p:sp>
      <p:sp>
        <p:nvSpPr>
          <p:cNvPr id="438" name="Google Shape;438;p50"/>
          <p:cNvSpPr txBox="1">
            <a:spLocks noGrp="1"/>
          </p:cNvSpPr>
          <p:nvPr>
            <p:ph type="body" idx="1"/>
          </p:nvPr>
        </p:nvSpPr>
        <p:spPr>
          <a:xfrm>
            <a:off x="1069848" y="1498600"/>
            <a:ext cx="100584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http://www.embedds.com/adc-on-atmega328-part-2/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"/>
          <p:cNvSpPr txBox="1"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Rockwell"/>
              <a:buNone/>
            </a:pPr>
            <a:r>
              <a:rPr lang="en-US"/>
              <a:t>ADC: QUICK REVIEW</a:t>
            </a:r>
            <a:endParaRPr/>
          </a:p>
        </p:txBody>
      </p:sp>
      <p:sp>
        <p:nvSpPr>
          <p:cNvPr id="137" name="Google Shape;137;p6"/>
          <p:cNvSpPr txBox="1"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A-TO-D CONVERSION</a:t>
            </a:r>
            <a:endParaRPr/>
          </a:p>
        </p:txBody>
      </p:sp>
      <p:sp>
        <p:nvSpPr>
          <p:cNvPr id="143" name="Google Shape;143;p7"/>
          <p:cNvSpPr txBox="1">
            <a:spLocks noGrp="1"/>
          </p:cNvSpPr>
          <p:nvPr>
            <p:ph type="body" idx="1"/>
          </p:nvPr>
        </p:nvSpPr>
        <p:spPr>
          <a:xfrm>
            <a:off x="1069848" y="1498600"/>
            <a:ext cx="100584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40"/>
              <a:buChar char="▪"/>
            </a:pPr>
            <a:r>
              <a:rPr lang="en-US" dirty="0"/>
              <a:t>Two related steps</a:t>
            </a:r>
            <a:endParaRPr dirty="0"/>
          </a:p>
          <a:p>
            <a:pPr marL="457200" lvl="0" indent="-4572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40"/>
              <a:buFont typeface="Rockwell"/>
              <a:buAutoNum type="arabicPeriod"/>
            </a:pPr>
            <a:r>
              <a:rPr lang="en-US" dirty="0"/>
              <a:t>Sampling (Approximating the X-axis)</a:t>
            </a:r>
            <a:endParaRPr dirty="0"/>
          </a:p>
          <a:p>
            <a:pPr marL="45720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</a:pPr>
            <a:r>
              <a:rPr lang="en-US" dirty="0"/>
              <a:t>the analogue signal is extracted at </a:t>
            </a:r>
            <a:r>
              <a:rPr lang="en-US" dirty="0">
                <a:solidFill>
                  <a:srgbClr val="FF0000"/>
                </a:solidFill>
              </a:rPr>
              <a:t>regularly</a:t>
            </a:r>
            <a:r>
              <a:rPr lang="en-US" dirty="0"/>
              <a:t> spaced time instants</a:t>
            </a:r>
            <a:endParaRPr dirty="0"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 dirty="0"/>
              <a:t>the samples have </a:t>
            </a:r>
            <a:r>
              <a:rPr lang="en-US" dirty="0">
                <a:solidFill>
                  <a:srgbClr val="FF0000"/>
                </a:solidFill>
              </a:rPr>
              <a:t>real</a:t>
            </a:r>
            <a:r>
              <a:rPr lang="en-US" dirty="0"/>
              <a:t> values</a:t>
            </a:r>
            <a:endParaRPr dirty="0"/>
          </a:p>
          <a:p>
            <a:pPr marL="457200"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40"/>
              <a:buFont typeface="Rockwell"/>
              <a:buAutoNum type="arabicPeriod"/>
            </a:pPr>
            <a:r>
              <a:rPr lang="en-US" dirty="0"/>
              <a:t>Quantization (Approximating the Y-axis)</a:t>
            </a:r>
            <a:endParaRPr dirty="0"/>
          </a:p>
          <a:p>
            <a:pPr marL="45720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</a:pPr>
            <a:r>
              <a:rPr lang="en-US" dirty="0"/>
              <a:t>the samples are quantized to </a:t>
            </a:r>
            <a:r>
              <a:rPr lang="en-US" dirty="0">
                <a:solidFill>
                  <a:srgbClr val="FF0000"/>
                </a:solidFill>
              </a:rPr>
              <a:t>discrete levels</a:t>
            </a:r>
            <a:endParaRPr dirty="0"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 dirty="0"/>
              <a:t>each sample is represented as a </a:t>
            </a:r>
            <a:r>
              <a:rPr lang="en-US" dirty="0">
                <a:solidFill>
                  <a:srgbClr val="FF0000"/>
                </a:solidFill>
              </a:rPr>
              <a:t>binary</a:t>
            </a:r>
            <a:r>
              <a:rPr lang="en-US" dirty="0"/>
              <a:t> value</a:t>
            </a:r>
            <a:endParaRPr dirty="0"/>
          </a:p>
          <a:p>
            <a:pPr marL="182880" lvl="0" indent="-53339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40"/>
              <a:buNone/>
            </a:pPr>
            <a:endParaRPr dirty="0"/>
          </a:p>
          <a:p>
            <a:pPr marL="182880" lvl="0" indent="-53339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40"/>
              <a:buNone/>
            </a:pP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 sz="4400" dirty="0"/>
              <a:t>SAMPLING AN ANALOGUE SIGNAL</a:t>
            </a:r>
            <a:endParaRPr sz="4400" dirty="0"/>
          </a:p>
        </p:txBody>
      </p:sp>
      <p:pic>
        <p:nvPicPr>
          <p:cNvPr id="150" name="Google Shape;15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2162" y="1312625"/>
            <a:ext cx="8581344" cy="554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 sz="4400" dirty="0"/>
              <a:t>QUANTIZING THE SAMPLED SIGNAL</a:t>
            </a:r>
            <a:endParaRPr sz="44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bit to represent the analogue value?</a:t>
            </a:r>
          </a:p>
          <a:p>
            <a:r>
              <a:rPr lang="en-US" dirty="0"/>
              <a:t>Say, 2 bit to represent analogue value from 0V to 5V</a:t>
            </a:r>
          </a:p>
          <a:p>
            <a:r>
              <a:rPr lang="en-US" dirty="0"/>
              <a:t>Step size = 5V / 2^2 = 5V / 4 = 1.25V</a:t>
            </a:r>
          </a:p>
          <a:p>
            <a:r>
              <a:rPr lang="en-US" dirty="0"/>
              <a:t>Digital value = floor(Analogue value / 1.25V)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743" y="3835400"/>
            <a:ext cx="5124450" cy="29337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ood Type">
  <a:themeElements>
    <a:clrScheme name="Wood Type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1120</TotalTime>
  <Words>1270</Words>
  <Application>Microsoft Office PowerPoint</Application>
  <PresentationFormat>Widescreen</PresentationFormat>
  <Paragraphs>205</Paragraphs>
  <Slides>56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Rockwell</vt:lpstr>
      <vt:lpstr>Arial</vt:lpstr>
      <vt:lpstr>Calibri</vt:lpstr>
      <vt:lpstr>Helvetica</vt:lpstr>
      <vt:lpstr>Noto Sans Symbols</vt:lpstr>
      <vt:lpstr>Consolas</vt:lpstr>
      <vt:lpstr>Wood Type</vt:lpstr>
      <vt:lpstr>USING ADC IN ATMEGA32</vt:lpstr>
      <vt:lpstr>LEARNING OBJECTIVE</vt:lpstr>
      <vt:lpstr>RECAP</vt:lpstr>
      <vt:lpstr>RECAP</vt:lpstr>
      <vt:lpstr>TYPICAL EMBEDDED APPLICATION</vt:lpstr>
      <vt:lpstr>ADC: QUICK REVIEW</vt:lpstr>
      <vt:lpstr>A-TO-D CONVERSION</vt:lpstr>
      <vt:lpstr>SAMPLING AN ANALOGUE SIGNAL</vt:lpstr>
      <vt:lpstr>QUANTIZING THE SAMPLED SIGNAL</vt:lpstr>
      <vt:lpstr>QUANTIZING THE SAMPLED SIGNAL</vt:lpstr>
      <vt:lpstr>QUANTIZING THE SAMPLED SIGNAL</vt:lpstr>
      <vt:lpstr>QUANTIZING THE SAMPLED SIGNAL</vt:lpstr>
      <vt:lpstr>8-BIT ADC</vt:lpstr>
      <vt:lpstr>EXAMPLE</vt:lpstr>
      <vt:lpstr>A QUESTION</vt:lpstr>
      <vt:lpstr>THE ADC IN ATMEGA32</vt:lpstr>
      <vt:lpstr>RELEVANT PINS</vt:lpstr>
      <vt:lpstr>BLOCK DIAGRAM</vt:lpstr>
      <vt:lpstr>MAIN ASPECTS</vt:lpstr>
      <vt:lpstr>ADC MULTIPLEXER SELECTION REGISTER (ADMUX)</vt:lpstr>
      <vt:lpstr>SELECTING REFERENCE VOLTAGE VREF</vt:lpstr>
      <vt:lpstr>ADC RECOMMENDED CONNECTION for Vref = AVCC </vt:lpstr>
      <vt:lpstr>SELECTING INPUT SOURCE</vt:lpstr>
      <vt:lpstr>SELECTING INPUT SOURCE</vt:lpstr>
      <vt:lpstr>ADC Output</vt:lpstr>
      <vt:lpstr>ADCH &amp; ADCL REGISTERS</vt:lpstr>
      <vt:lpstr>Read ADCL Before ADCH</vt:lpstr>
      <vt:lpstr>Read ADCL Before ADCH</vt:lpstr>
      <vt:lpstr>ADC CONTROL AND STATUS REGISTER (ADCSRA)</vt:lpstr>
      <vt:lpstr>ADC CLOCK</vt:lpstr>
      <vt:lpstr>STEPS TO USE THE ADC</vt:lpstr>
      <vt:lpstr>SIMPLE EXAMPLE</vt:lpstr>
      <vt:lpstr>SIMPLE EXAMPLE</vt:lpstr>
      <vt:lpstr>PowerPoint Presentation</vt:lpstr>
      <vt:lpstr>SIMPLE EXAMPLE: USING ADC INTERRUPT</vt:lpstr>
      <vt:lpstr>PowerPoint Presentation</vt:lpstr>
      <vt:lpstr>Measuring Temperature using LM35 Sensor</vt:lpstr>
      <vt:lpstr>LM35</vt:lpstr>
      <vt:lpstr>TEMPERATURE SENSOR</vt:lpstr>
      <vt:lpstr>TEMPERATURE SENSOR</vt:lpstr>
      <vt:lpstr>INTERFACING LM34 TO AVR</vt:lpstr>
      <vt:lpstr>INTERFACING LM35 TO AVR</vt:lpstr>
      <vt:lpstr>INTERFACING LM34 TO AVR</vt:lpstr>
      <vt:lpstr>INTERFACING LM34 TO AVR</vt:lpstr>
      <vt:lpstr>SPECIAL FUNCTION IO REGISTER (SFIOR)</vt:lpstr>
      <vt:lpstr>AUTO TRIGGER LOGIC </vt:lpstr>
      <vt:lpstr>AUTO TRIGGER SOURCE</vt:lpstr>
      <vt:lpstr>TIMER: NORMAL VS. CTC MODE</vt:lpstr>
      <vt:lpstr>A PRACTICAL PROBLEM</vt:lpstr>
      <vt:lpstr>SOLUTION OVERVIEW</vt:lpstr>
      <vt:lpstr>SOLUTION OVERVIEW</vt:lpstr>
      <vt:lpstr>SOLUTION OVERVIEW</vt:lpstr>
      <vt:lpstr>SOLUTION OVERVIEW</vt:lpstr>
      <vt:lpstr>SOLUTION OVERVIEW</vt:lpstr>
      <vt:lpstr>SOLUTION OVERVIEW</vt:lpstr>
      <vt:lpstr>COMPLETE CODE FOR ATMEGA328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ADC IN ATMEGA32</dc:title>
  <dc:creator>user</dc:creator>
  <cp:lastModifiedBy>Md. Tareq Mahmood</cp:lastModifiedBy>
  <cp:revision>57</cp:revision>
  <dcterms:created xsi:type="dcterms:W3CDTF">2016-03-18T02:34:18Z</dcterms:created>
  <dcterms:modified xsi:type="dcterms:W3CDTF">2023-01-10T02:01:58Z</dcterms:modified>
</cp:coreProperties>
</file>